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5" r:id="rId7"/>
    <p:sldId id="266" r:id="rId8"/>
    <p:sldId id="262" r:id="rId9"/>
    <p:sldId id="264"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27"/>
    <p:restoredTop sz="77449"/>
  </p:normalViewPr>
  <p:slideViewPr>
    <p:cSldViewPr snapToGrid="0" snapToObjects="1" showGuides="1">
      <p:cViewPr varScale="1">
        <p:scale>
          <a:sx n="61" d="100"/>
          <a:sy n="61" d="100"/>
        </p:scale>
        <p:origin x="240" y="1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350FC7-725C-0A40-8249-1DE1150BD9EC}" type="datetimeFigureOut">
              <a:rPr lang="en-US" smtClean="0"/>
              <a:t>5/15/20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1E80C2-90CD-3E4A-9173-E4C932F9FE0A}" type="slidenum">
              <a:rPr lang="en-US" smtClean="0"/>
              <a:t>‹#›</a:t>
            </a:fld>
            <a:endParaRPr lang="en-US"/>
          </a:p>
        </p:txBody>
      </p:sp>
    </p:spTree>
    <p:extLst>
      <p:ext uri="{BB962C8B-B14F-4D97-AF65-F5344CB8AC3E}">
        <p14:creationId xmlns:p14="http://schemas.microsoft.com/office/powerpoint/2010/main" val="3901912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Metacommunity phase:</a:t>
            </a:r>
          </a:p>
          <a:p>
            <a:pPr marL="628650" lvl="1" indent="-171450">
              <a:buFont typeface="Arial" panose="020B0604020202020204" pitchFamily="34" charset="0"/>
              <a:buChar char="•"/>
            </a:pPr>
            <a:r>
              <a:rPr lang="en-US" dirty="0"/>
              <a:t>Pattern similar to </a:t>
            </a:r>
            <a:r>
              <a:rPr lang="en-US" dirty="0" err="1"/>
              <a:t>Leibold</a:t>
            </a:r>
            <a:r>
              <a:rPr lang="en-US" dirty="0"/>
              <a:t> in </a:t>
            </a:r>
            <a:r>
              <a:rPr lang="en-US" b="1" dirty="0"/>
              <a:t>Adam</a:t>
            </a:r>
            <a:r>
              <a:rPr lang="en-US" b="0" dirty="0"/>
              <a:t>, </a:t>
            </a:r>
            <a:r>
              <a:rPr lang="en-US" b="1" dirty="0"/>
              <a:t>Lindsay</a:t>
            </a:r>
            <a:r>
              <a:rPr lang="en-US" b="0" dirty="0"/>
              <a:t>, and </a:t>
            </a:r>
            <a:r>
              <a:rPr lang="en-US" b="1" dirty="0"/>
              <a:t>PPA</a:t>
            </a:r>
            <a:r>
              <a:rPr lang="en-US" b="0" dirty="0"/>
              <a:t>: Positive biodiversity-biomass relationship overall, but negative within-treatment slopes.</a:t>
            </a:r>
          </a:p>
          <a:p>
            <a:pPr marL="628650" lvl="1" indent="-171450">
              <a:buFont typeface="Arial" panose="020B0604020202020204" pitchFamily="34" charset="0"/>
              <a:buChar char="•"/>
            </a:pPr>
            <a:r>
              <a:rPr lang="en-US" b="0" dirty="0"/>
              <a:t>In </a:t>
            </a:r>
            <a:r>
              <a:rPr lang="en-US" b="1" dirty="0"/>
              <a:t>TROLL</a:t>
            </a:r>
            <a:r>
              <a:rPr lang="en-US" b="0" dirty="0"/>
              <a:t> and </a:t>
            </a:r>
            <a:r>
              <a:rPr lang="en-US" b="1" dirty="0"/>
              <a:t>Björn</a:t>
            </a:r>
            <a:r>
              <a:rPr lang="en-US" b="0" dirty="0"/>
              <a:t>, this main effect is absent.</a:t>
            </a:r>
          </a:p>
          <a:p>
            <a:pPr marL="1085850" lvl="2" indent="-171450">
              <a:buFont typeface="Arial" panose="020B0604020202020204" pitchFamily="34" charset="0"/>
              <a:buChar char="•"/>
            </a:pPr>
            <a:r>
              <a:rPr lang="en-US" b="0" dirty="0"/>
              <a:t>In </a:t>
            </a:r>
            <a:r>
              <a:rPr lang="en-US" b="1" dirty="0"/>
              <a:t>TROLL</a:t>
            </a:r>
            <a:r>
              <a:rPr lang="en-US" b="0" dirty="0"/>
              <a:t>, the within-treatment slopes are negative however</a:t>
            </a:r>
          </a:p>
          <a:p>
            <a:pPr marL="628650" lvl="1" indent="-171450">
              <a:buFont typeface="Arial" panose="020B0604020202020204" pitchFamily="34" charset="0"/>
              <a:buChar char="•"/>
            </a:pPr>
            <a:r>
              <a:rPr lang="en-US" b="0" dirty="0"/>
              <a:t>I</a:t>
            </a:r>
            <a:r>
              <a:rPr lang="en-US" b="1" dirty="0"/>
              <a:t>BC-grass</a:t>
            </a:r>
            <a:r>
              <a:rPr lang="en-US" b="0" dirty="0"/>
              <a:t> and </a:t>
            </a:r>
            <a:r>
              <a:rPr lang="en-US" b="1" dirty="0"/>
              <a:t>Björn </a:t>
            </a:r>
            <a:r>
              <a:rPr lang="en-US" b="0" dirty="0"/>
              <a:t>both in their within-treatment slopes, because IBC-grass uses NDD, and Björn has resource partitioning in which when there is low diversity, niches are left empty.</a:t>
            </a:r>
          </a:p>
          <a:p>
            <a:pPr marL="171450" lvl="0" indent="-171450">
              <a:buFont typeface="Arial" panose="020B0604020202020204" pitchFamily="34" charset="0"/>
              <a:buChar char="•"/>
            </a:pPr>
            <a:r>
              <a:rPr lang="en-US" b="0" dirty="0"/>
              <a:t>Isolation phase:</a:t>
            </a:r>
          </a:p>
          <a:p>
            <a:pPr marL="628650" lvl="1" indent="-171450">
              <a:buFont typeface="Arial" panose="020B0604020202020204" pitchFamily="34" charset="0"/>
              <a:buChar char="•"/>
            </a:pPr>
            <a:r>
              <a:rPr lang="en-US" b="0" dirty="0"/>
              <a:t>Models’ slopes generally become more positive</a:t>
            </a:r>
          </a:p>
          <a:p>
            <a:pPr marL="1085850" lvl="2" indent="-171450">
              <a:buFont typeface="Arial" panose="020B0604020202020204" pitchFamily="34" charset="0"/>
              <a:buChar char="•"/>
            </a:pPr>
            <a:r>
              <a:rPr lang="en-US" b="1" dirty="0"/>
              <a:t>Lindsay’s</a:t>
            </a:r>
            <a:r>
              <a:rPr lang="en-US" b="0" dirty="0"/>
              <a:t> and </a:t>
            </a:r>
            <a:r>
              <a:rPr lang="en-US" b="1" dirty="0"/>
              <a:t>TROLL’s</a:t>
            </a:r>
            <a:r>
              <a:rPr lang="en-US" b="0" dirty="0"/>
              <a:t> within-treatment slopes become more positive</a:t>
            </a:r>
          </a:p>
          <a:p>
            <a:pPr marL="1085850" lvl="2" indent="-171450">
              <a:buFont typeface="Arial" panose="020B0604020202020204" pitchFamily="34" charset="0"/>
              <a:buChar char="•"/>
            </a:pPr>
            <a:r>
              <a:rPr lang="en-US" b="1" dirty="0"/>
              <a:t>Adam’s</a:t>
            </a:r>
            <a:r>
              <a:rPr lang="en-US" b="0" dirty="0"/>
              <a:t> becomes less negative</a:t>
            </a:r>
          </a:p>
          <a:p>
            <a:pPr marL="1085850" lvl="2" indent="-171450">
              <a:buFont typeface="Arial" panose="020B0604020202020204" pitchFamily="34" charset="0"/>
              <a:buChar char="•"/>
            </a:pPr>
            <a:r>
              <a:rPr lang="en-US" b="0" dirty="0"/>
              <a:t>In </a:t>
            </a:r>
            <a:r>
              <a:rPr lang="en-US" b="1" dirty="0"/>
              <a:t>Lindsay’s</a:t>
            </a:r>
            <a:r>
              <a:rPr lang="en-US" b="0" dirty="0"/>
              <a:t>, for example, seed addition inhibits the high-biomass-producing species. The removal of this leads to a more positive within-treatment effect. </a:t>
            </a:r>
          </a:p>
          <a:p>
            <a:pPr marL="1085850" lvl="2" indent="-171450">
              <a:buFont typeface="Arial" panose="020B0604020202020204" pitchFamily="34" charset="0"/>
              <a:buChar char="•"/>
            </a:pPr>
            <a:r>
              <a:rPr lang="en-US" b="0" dirty="0"/>
              <a:t>As a very competitive but low biomass species comes to dominate the communities in </a:t>
            </a:r>
            <a:r>
              <a:rPr lang="en-US" b="1" dirty="0"/>
              <a:t>TROLL</a:t>
            </a:r>
            <a:r>
              <a:rPr lang="en-US" b="0" dirty="0"/>
              <a:t>, the relationship between diversity and becomes negative. In higher-diversity mixtures, the chance that this species in incorporated in the mixture increases. It comes to dominate the community and reduce total biomass.</a:t>
            </a:r>
            <a:endParaRPr lang="en-US" b="1" dirty="0"/>
          </a:p>
          <a:p>
            <a:pPr marL="171450" lvl="0" indent="-171450">
              <a:buFont typeface="Arial" panose="020B0604020202020204" pitchFamily="34" charset="0"/>
              <a:buChar char="•"/>
            </a:pPr>
            <a:r>
              <a:rPr lang="en-US" b="0" dirty="0"/>
              <a:t>We suggest that a key mechanism underlying this diverse array of behavior is the correlation between species’ biomass in monoculture and their biomass in mixture.</a:t>
            </a:r>
          </a:p>
          <a:p>
            <a:pPr marL="628650" lvl="1" indent="-171450">
              <a:buFont typeface="Arial" panose="020B0604020202020204" pitchFamily="34" charset="0"/>
              <a:buChar char="•"/>
            </a:pPr>
            <a:r>
              <a:rPr lang="en-US" b="0" dirty="0"/>
              <a:t>If a species has a high biomass in monoculture and performs well in mixture, it will tend to dominate the community and increase the total biomass. However,</a:t>
            </a:r>
          </a:p>
          <a:p>
            <a:pPr marL="628650" lvl="1" indent="-171450">
              <a:buFont typeface="Arial" panose="020B0604020202020204" pitchFamily="34" charset="0"/>
              <a:buChar char="•"/>
            </a:pPr>
            <a:r>
              <a:rPr lang="en-US" b="0" dirty="0"/>
              <a:t>When the most competitive species do not perform well in monoculture, they will dominate the community but leave it in a low-biomass state.</a:t>
            </a:r>
          </a:p>
          <a:p>
            <a:pPr marL="171450" lvl="0" indent="-171450">
              <a:buFont typeface="Arial" panose="020B0604020202020204" pitchFamily="34" charset="0"/>
              <a:buChar char="•"/>
            </a:pPr>
            <a:r>
              <a:rPr lang="en-US" b="0" dirty="0"/>
              <a:t>First, we inspect the patterns of correlation between monoculture and mixture biomass.</a:t>
            </a:r>
          </a:p>
        </p:txBody>
      </p:sp>
      <p:sp>
        <p:nvSpPr>
          <p:cNvPr id="4" name="Slide Number Placeholder 3"/>
          <p:cNvSpPr>
            <a:spLocks noGrp="1"/>
          </p:cNvSpPr>
          <p:nvPr>
            <p:ph type="sldNum" sz="quarter" idx="5"/>
          </p:nvPr>
        </p:nvSpPr>
        <p:spPr/>
        <p:txBody>
          <a:bodyPr/>
          <a:lstStyle/>
          <a:p>
            <a:fld id="{981E80C2-90CD-3E4A-9173-E4C932F9FE0A}" type="slidenum">
              <a:rPr lang="en-US" smtClean="0"/>
              <a:t>5</a:t>
            </a:fld>
            <a:endParaRPr lang="en-US"/>
          </a:p>
        </p:txBody>
      </p:sp>
    </p:spTree>
    <p:extLst>
      <p:ext uri="{BB962C8B-B14F-4D97-AF65-F5344CB8AC3E}">
        <p14:creationId xmlns:p14="http://schemas.microsoft.com/office/powerpoint/2010/main" val="388623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simulations have different correlations between their monoculture and mixture biomasses. </a:t>
            </a:r>
            <a:r>
              <a:rPr lang="en-US" b="1" dirty="0"/>
              <a:t>Adam’s</a:t>
            </a:r>
            <a:r>
              <a:rPr lang="en-US" dirty="0"/>
              <a:t>, by design, is very strongly correlated. In </a:t>
            </a:r>
            <a:r>
              <a:rPr lang="en-US" b="1" dirty="0"/>
              <a:t>TROLL</a:t>
            </a:r>
            <a:r>
              <a:rPr lang="en-US" dirty="0"/>
              <a:t>, you can see that a low monoculture-biomass species comes to dominate the community without external seed addition.</a:t>
            </a:r>
          </a:p>
        </p:txBody>
      </p:sp>
      <p:sp>
        <p:nvSpPr>
          <p:cNvPr id="4" name="Slide Number Placeholder 3"/>
          <p:cNvSpPr>
            <a:spLocks noGrp="1"/>
          </p:cNvSpPr>
          <p:nvPr>
            <p:ph type="sldNum" sz="quarter" idx="5"/>
          </p:nvPr>
        </p:nvSpPr>
        <p:spPr/>
        <p:txBody>
          <a:bodyPr/>
          <a:lstStyle/>
          <a:p>
            <a:fld id="{981E80C2-90CD-3E4A-9173-E4C932F9FE0A}" type="slidenum">
              <a:rPr lang="en-US" smtClean="0"/>
              <a:t>6</a:t>
            </a:fld>
            <a:endParaRPr lang="en-US"/>
          </a:p>
        </p:txBody>
      </p:sp>
    </p:spTree>
    <p:extLst>
      <p:ext uri="{BB962C8B-B14F-4D97-AF65-F5344CB8AC3E}">
        <p14:creationId xmlns:p14="http://schemas.microsoft.com/office/powerpoint/2010/main" val="225914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put these two datasets together.</a:t>
            </a:r>
          </a:p>
          <a:p>
            <a:endParaRPr lang="en-US" dirty="0"/>
          </a:p>
          <a:p>
            <a:r>
              <a:rPr lang="en-US" dirty="0"/>
              <a:t>First, the main effect:</a:t>
            </a:r>
          </a:p>
          <a:p>
            <a:pPr marL="171450" indent="-171450">
              <a:buFont typeface="Arial" panose="020B0604020202020204" pitchFamily="34" charset="0"/>
              <a:buChar char="•"/>
            </a:pPr>
            <a:r>
              <a:rPr lang="en-US" dirty="0"/>
              <a:t>Bootstrapped both Pearson’s correlation coefficients between monoculture biomass and mixture biomass, and the estimates that we derived describing the main (bold line) relationship between diversity and biomass.</a:t>
            </a:r>
          </a:p>
          <a:p>
            <a:pPr marL="171450" indent="-171450">
              <a:buFont typeface="Arial" panose="020B0604020202020204" pitchFamily="34" charset="0"/>
              <a:buChar char="•"/>
            </a:pPr>
            <a:r>
              <a:rPr lang="en-US" dirty="0"/>
              <a:t>We find a positive relationship, meaning that in simulations with a higher correlation between a species’ competitive strength and their mixture biomasses, the stronger the main relationship between diversity and biomass.</a:t>
            </a:r>
          </a:p>
          <a:p>
            <a:pPr marL="171450" indent="-171450">
              <a:buFont typeface="Arial" panose="020B0604020202020204" pitchFamily="34" charset="0"/>
              <a:buChar char="•"/>
            </a:pPr>
            <a:r>
              <a:rPr lang="en-US" dirty="0"/>
              <a:t>When the metacommunity includes more species, the chance that a high-biomass producing species is included in the mixture increases.</a:t>
            </a:r>
          </a:p>
          <a:p>
            <a:pPr marL="171450" indent="-171450">
              <a:buFont typeface="Arial" panose="020B0604020202020204" pitchFamily="34" charset="0"/>
              <a:buChar char="•"/>
            </a:pPr>
            <a:r>
              <a:rPr lang="en-US" dirty="0"/>
              <a:t>Interestingly, when you remove seed addition this relationship tends to become more extreme. This is because without seed addition, the plants that don’t contribute to biomass – but are supported by seed addition – are extirpated.</a:t>
            </a:r>
          </a:p>
        </p:txBody>
      </p:sp>
      <p:sp>
        <p:nvSpPr>
          <p:cNvPr id="4" name="Slide Number Placeholder 3"/>
          <p:cNvSpPr>
            <a:spLocks noGrp="1"/>
          </p:cNvSpPr>
          <p:nvPr>
            <p:ph type="sldNum" sz="quarter" idx="5"/>
          </p:nvPr>
        </p:nvSpPr>
        <p:spPr/>
        <p:txBody>
          <a:bodyPr/>
          <a:lstStyle/>
          <a:p>
            <a:fld id="{981E80C2-90CD-3E4A-9173-E4C932F9FE0A}" type="slidenum">
              <a:rPr lang="en-US" smtClean="0"/>
              <a:t>7</a:t>
            </a:fld>
            <a:endParaRPr lang="en-US"/>
          </a:p>
        </p:txBody>
      </p:sp>
    </p:spTree>
    <p:extLst>
      <p:ext uri="{BB962C8B-B14F-4D97-AF65-F5344CB8AC3E}">
        <p14:creationId xmlns:p14="http://schemas.microsoft.com/office/powerpoint/2010/main" val="1194930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However, when you look at the treatment effects, the opposite is the case. </a:t>
            </a:r>
          </a:p>
          <a:p>
            <a:pPr marL="171450" indent="-171450">
              <a:buFont typeface="Arial" panose="020B0604020202020204" pitchFamily="34" charset="0"/>
              <a:buChar char="•"/>
            </a:pPr>
            <a:r>
              <a:rPr lang="en-US" dirty="0"/>
              <a:t>This is for the same reason: When a species’ biomass and competitiveness are tightly correlated, the most competitive (and high biomass) species will tend to dominate the communities. If you control for the size of the metacommunity, then, there will tend to be a negative relationship between biomass and diversity.</a:t>
            </a:r>
          </a:p>
          <a:p>
            <a:pPr marL="171450" indent="-171450">
              <a:buFont typeface="Arial" panose="020B0604020202020204" pitchFamily="34" charset="0"/>
              <a:buChar char="•"/>
            </a:pPr>
            <a:r>
              <a:rPr lang="en-US" dirty="0"/>
              <a:t>This is because the communities that have high diversity tend to not produce much biomass, because they are filled with species that aren’t very competitive.</a:t>
            </a:r>
          </a:p>
          <a:p>
            <a:pPr marL="171450" indent="-171450">
              <a:buFont typeface="Arial" panose="020B0604020202020204" pitchFamily="34" charset="0"/>
              <a:buChar char="•"/>
            </a:pPr>
            <a:r>
              <a:rPr lang="en-US" dirty="0"/>
              <a:t>Interestingly, when you remove the metacommunity, this relationship becomes less negative. This mirrors what occurs in the main (across treatment) effect. Because seed addition tends to increase diversity, those communities whose diversity is being bolstered by seed addition will become less diversity – and consequently</a:t>
            </a:r>
            <a:r>
              <a:rPr lang="en-US"/>
              <a:t>, have higher </a:t>
            </a:r>
            <a:r>
              <a:rPr lang="en-US" dirty="0"/>
              <a:t>biomass. Without these low-diversity communities, the relationship between diversity and biomass becomes less extreme.</a:t>
            </a:r>
          </a:p>
        </p:txBody>
      </p:sp>
      <p:sp>
        <p:nvSpPr>
          <p:cNvPr id="4" name="Slide Number Placeholder 3"/>
          <p:cNvSpPr>
            <a:spLocks noGrp="1"/>
          </p:cNvSpPr>
          <p:nvPr>
            <p:ph type="sldNum" sz="quarter" idx="5"/>
          </p:nvPr>
        </p:nvSpPr>
        <p:spPr/>
        <p:txBody>
          <a:bodyPr/>
          <a:lstStyle/>
          <a:p>
            <a:fld id="{981E80C2-90CD-3E4A-9173-E4C932F9FE0A}" type="slidenum">
              <a:rPr lang="en-US" smtClean="0"/>
              <a:t>8</a:t>
            </a:fld>
            <a:endParaRPr lang="en-US"/>
          </a:p>
        </p:txBody>
      </p:sp>
    </p:spTree>
    <p:extLst>
      <p:ext uri="{BB962C8B-B14F-4D97-AF65-F5344CB8AC3E}">
        <p14:creationId xmlns:p14="http://schemas.microsoft.com/office/powerpoint/2010/main" val="2973327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BE674-7D08-5A46-88D3-5E65380F8A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C3FBF0-7B9E-EF48-BD11-B989AA6FDB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4B540-1D4D-FB4E-9F50-DD600B58623F}"/>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734CF985-1193-BD4D-95A2-081E17FF08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DD1922-B602-4949-B9E8-10A475F484B9}"/>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292301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4809-37EF-F741-B5A3-7716BAB4B0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0E207-2CF7-2440-B2E1-A4A0FCFA26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0B205B-B04E-3349-AC52-BFA5E7AC1D5A}"/>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761F634D-839B-C442-9EEE-BB4910344C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E2D16B-4F3D-2941-A006-6C00AC09EA77}"/>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30910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18466B-B30E-6D4E-82BC-C095C1ABFC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F3290E-AB96-C141-8EA5-783B92C5A30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CA6326-2C27-5E41-A5F5-0582335D03CE}"/>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41359CFD-2A3E-F646-919E-7C941F3C33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20452-E5A9-9E40-8BE4-59E7CF947F22}"/>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602657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5D041-E067-7A4E-B05B-581A0E4870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5807E5-64A5-F648-83D2-D2C1840349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B3092-1C01-404F-A9B4-35242FD07C7F}"/>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13471711-DD0C-C943-B314-89BBCD02E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18C4-69AA-2F48-AF17-05AC64B30C83}"/>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486230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E2C8D-84AD-1C49-A44B-7267B684EBF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CCEB2D-5A60-AC48-8164-9ECFE1D0C7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1FEF57-7480-9C49-96E2-9E134A632423}"/>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0C877628-6C6C-BD44-8A4C-AA8BA516CA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9CCFF3-B626-E746-9AB9-FCF761314402}"/>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44959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7086-FB48-8A4E-989D-7852F7CE35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FC7418-30CE-BC47-9751-70D432E3D59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232C7-F444-5A49-AFA3-1026B930FD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FFF854-EB28-2C4E-B7DE-04F29FDE3942}"/>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6" name="Footer Placeholder 5">
            <a:extLst>
              <a:ext uri="{FF2B5EF4-FFF2-40B4-BE49-F238E27FC236}">
                <a16:creationId xmlns:a16="http://schemas.microsoft.com/office/drawing/2014/main" id="{53B8036C-CC93-C44E-8066-0EE2A91498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295593-B3A8-5045-9673-EBEAA237BFB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76828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E722D-A471-074E-AFB6-5018E5E8E3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04B70D-F6CE-E84F-8324-7215BEDE37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605892-65B4-F64A-B3E1-7C81249100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36DFFF-222A-F14A-9E64-819FC24673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B4A0E67-9032-0743-8922-41F57E7F6B9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64F676-D02C-1341-8354-7E4899369E7D}"/>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8" name="Footer Placeholder 7">
            <a:extLst>
              <a:ext uri="{FF2B5EF4-FFF2-40B4-BE49-F238E27FC236}">
                <a16:creationId xmlns:a16="http://schemas.microsoft.com/office/drawing/2014/main" id="{09497C64-EB67-5744-B6AD-01FA90AEC6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79CA6A-8748-0D4A-89D9-DDBCEF252DC7}"/>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338120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127DF-0E7C-2740-BDE1-B52AC77E6C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AB114D-0DA0-9C42-ADFA-5AE1D0262336}"/>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4" name="Footer Placeholder 3">
            <a:extLst>
              <a:ext uri="{FF2B5EF4-FFF2-40B4-BE49-F238E27FC236}">
                <a16:creationId xmlns:a16="http://schemas.microsoft.com/office/drawing/2014/main" id="{D0969780-36D7-C748-AB9D-95E48D427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A40491-7DA5-CF41-BE88-97AB18E1894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279840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5463D-82D4-E04A-BCB3-275C41D713E8}"/>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3" name="Footer Placeholder 2">
            <a:extLst>
              <a:ext uri="{FF2B5EF4-FFF2-40B4-BE49-F238E27FC236}">
                <a16:creationId xmlns:a16="http://schemas.microsoft.com/office/drawing/2014/main" id="{E0201B63-52A4-394A-AC29-973EEC573E8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A4B0BA-D9E1-004A-A1D3-69FD35A5714A}"/>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564904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7F54-09E9-9E45-AAE6-CAA9259A28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CCA8BD-354E-4C41-BE15-AC7E093D54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98ACD4-EAF1-B14E-AEC1-2229411C32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05BC36-3DA0-524F-9C02-86190A5A9CCB}"/>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6" name="Footer Placeholder 5">
            <a:extLst>
              <a:ext uri="{FF2B5EF4-FFF2-40B4-BE49-F238E27FC236}">
                <a16:creationId xmlns:a16="http://schemas.microsoft.com/office/drawing/2014/main" id="{00B88419-C989-B246-9A62-8B8F08BC0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6DE4AB-C7C9-4C4E-9DC8-0AF7DBAFB203}"/>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1109857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C9045-6D47-334B-949C-AFBBCBAD29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229C0EC-E5DA-7B49-BCCD-E9B46C873A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CE34B3-07B2-CB4A-B6AA-4FFC562616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C56DB74-0FF0-AB49-BBA7-6C130B793CC3}"/>
              </a:ext>
            </a:extLst>
          </p:cNvPr>
          <p:cNvSpPr>
            <a:spLocks noGrp="1"/>
          </p:cNvSpPr>
          <p:nvPr>
            <p:ph type="dt" sz="half" idx="10"/>
          </p:nvPr>
        </p:nvSpPr>
        <p:spPr/>
        <p:txBody>
          <a:bodyPr/>
          <a:lstStyle/>
          <a:p>
            <a:fld id="{444D19C8-7EC7-7047-AB38-14133178BCCE}" type="datetimeFigureOut">
              <a:rPr lang="en-US" smtClean="0"/>
              <a:t>5/15/20</a:t>
            </a:fld>
            <a:endParaRPr lang="en-US"/>
          </a:p>
        </p:txBody>
      </p:sp>
      <p:sp>
        <p:nvSpPr>
          <p:cNvPr id="6" name="Footer Placeholder 5">
            <a:extLst>
              <a:ext uri="{FF2B5EF4-FFF2-40B4-BE49-F238E27FC236}">
                <a16:creationId xmlns:a16="http://schemas.microsoft.com/office/drawing/2014/main" id="{112F566A-E2CC-A848-858A-ED1E4ACF3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E448C3-4C45-814C-9FB2-40E1010A97B1}"/>
              </a:ext>
            </a:extLst>
          </p:cNvPr>
          <p:cNvSpPr>
            <a:spLocks noGrp="1"/>
          </p:cNvSpPr>
          <p:nvPr>
            <p:ph type="sldNum" sz="quarter" idx="12"/>
          </p:nvPr>
        </p:nvSpPr>
        <p:spPr/>
        <p:txBody>
          <a:bodyPr/>
          <a:lstStyle/>
          <a:p>
            <a:fld id="{B63C6A35-CB1A-4941-BC6C-EF228433EED9}" type="slidenum">
              <a:rPr lang="en-US" smtClean="0"/>
              <a:t>‹#›</a:t>
            </a:fld>
            <a:endParaRPr lang="en-US"/>
          </a:p>
        </p:txBody>
      </p:sp>
    </p:spTree>
    <p:extLst>
      <p:ext uri="{BB962C8B-B14F-4D97-AF65-F5344CB8AC3E}">
        <p14:creationId xmlns:p14="http://schemas.microsoft.com/office/powerpoint/2010/main" val="2016592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E59079-625C-EB40-903D-ED9336D1F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A704A4-3972-254E-942D-1665B3B4D1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5E85DB-2A26-034D-B91F-1F0D33C726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4D19C8-7EC7-7047-AB38-14133178BCCE}" type="datetimeFigureOut">
              <a:rPr lang="en-US" smtClean="0"/>
              <a:t>5/15/20</a:t>
            </a:fld>
            <a:endParaRPr lang="en-US"/>
          </a:p>
        </p:txBody>
      </p:sp>
      <p:sp>
        <p:nvSpPr>
          <p:cNvPr id="5" name="Footer Placeholder 4">
            <a:extLst>
              <a:ext uri="{FF2B5EF4-FFF2-40B4-BE49-F238E27FC236}">
                <a16:creationId xmlns:a16="http://schemas.microsoft.com/office/drawing/2014/main" id="{E792CDB1-0D25-5842-9EAF-517F66AB73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5DF5B7-C078-794C-8D41-CA8A4FE713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6A35-CB1A-4941-BC6C-EF228433EED9}" type="slidenum">
              <a:rPr lang="en-US" smtClean="0"/>
              <a:t>‹#›</a:t>
            </a:fld>
            <a:endParaRPr lang="en-US"/>
          </a:p>
        </p:txBody>
      </p:sp>
    </p:spTree>
    <p:extLst>
      <p:ext uri="{BB962C8B-B14F-4D97-AF65-F5344CB8AC3E}">
        <p14:creationId xmlns:p14="http://schemas.microsoft.com/office/powerpoint/2010/main" val="2384752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647DF-FF41-C24B-9406-D7D42CDD356A}"/>
              </a:ext>
            </a:extLst>
          </p:cNvPr>
          <p:cNvSpPr>
            <a:spLocks noGrp="1"/>
          </p:cNvSpPr>
          <p:nvPr>
            <p:ph type="ctrTitle"/>
          </p:nvPr>
        </p:nvSpPr>
        <p:spPr/>
        <p:txBody>
          <a:bodyPr>
            <a:normAutofit/>
          </a:bodyPr>
          <a:lstStyle/>
          <a:p>
            <a:r>
              <a:rPr lang="en-US" dirty="0"/>
              <a:t>Results description</a:t>
            </a:r>
          </a:p>
        </p:txBody>
      </p:sp>
      <p:sp>
        <p:nvSpPr>
          <p:cNvPr id="3" name="Subtitle 2">
            <a:extLst>
              <a:ext uri="{FF2B5EF4-FFF2-40B4-BE49-F238E27FC236}">
                <a16:creationId xmlns:a16="http://schemas.microsoft.com/office/drawing/2014/main" id="{5E6E4800-54ED-F44D-8CE1-58163344BA27}"/>
              </a:ext>
            </a:extLst>
          </p:cNvPr>
          <p:cNvSpPr>
            <a:spLocks noGrp="1"/>
          </p:cNvSpPr>
          <p:nvPr>
            <p:ph type="subTitle" idx="1"/>
          </p:nvPr>
        </p:nvSpPr>
        <p:spPr/>
        <p:txBody>
          <a:bodyPr/>
          <a:lstStyle/>
          <a:p>
            <a:r>
              <a:rPr lang="en-US" dirty="0" err="1"/>
              <a:t>SimNet</a:t>
            </a:r>
            <a:r>
              <a:rPr lang="en-US" dirty="0"/>
              <a:t> Modelling Subgroup</a:t>
            </a:r>
            <a:br>
              <a:rPr lang="en-US" dirty="0"/>
            </a:br>
            <a:r>
              <a:rPr lang="en-US" dirty="0"/>
              <a:t>Friday, 15. May</a:t>
            </a:r>
          </a:p>
        </p:txBody>
      </p:sp>
    </p:spTree>
    <p:extLst>
      <p:ext uri="{BB962C8B-B14F-4D97-AF65-F5344CB8AC3E}">
        <p14:creationId xmlns:p14="http://schemas.microsoft.com/office/powerpoint/2010/main" val="597095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8D097-A31F-9E4B-B267-C1C9A43D726E}"/>
              </a:ext>
            </a:extLst>
          </p:cNvPr>
          <p:cNvSpPr>
            <a:spLocks noGrp="1"/>
          </p:cNvSpPr>
          <p:nvPr>
            <p:ph type="title"/>
          </p:nvPr>
        </p:nvSpPr>
        <p:spPr/>
        <p:txBody>
          <a:bodyPr/>
          <a:lstStyle/>
          <a:p>
            <a:r>
              <a:rPr lang="en-US" dirty="0"/>
              <a:t>Hopeful timeline</a:t>
            </a:r>
          </a:p>
        </p:txBody>
      </p:sp>
      <p:sp>
        <p:nvSpPr>
          <p:cNvPr id="3" name="Content Placeholder 2">
            <a:extLst>
              <a:ext uri="{FF2B5EF4-FFF2-40B4-BE49-F238E27FC236}">
                <a16:creationId xmlns:a16="http://schemas.microsoft.com/office/drawing/2014/main" id="{33683469-78BC-F641-9D66-12FF168B5BB4}"/>
              </a:ext>
            </a:extLst>
          </p:cNvPr>
          <p:cNvSpPr>
            <a:spLocks noGrp="1"/>
          </p:cNvSpPr>
          <p:nvPr>
            <p:ph idx="1"/>
          </p:nvPr>
        </p:nvSpPr>
        <p:spPr/>
        <p:txBody>
          <a:bodyPr/>
          <a:lstStyle/>
          <a:p>
            <a:r>
              <a:rPr lang="en-US" dirty="0"/>
              <a:t>Manuscript writing (Mike, Katie, Adam, Nadja) in </a:t>
            </a:r>
            <a:r>
              <a:rPr lang="en-US" b="1" dirty="0"/>
              <a:t>May</a:t>
            </a:r>
            <a:r>
              <a:rPr lang="en-US" dirty="0"/>
              <a:t> and </a:t>
            </a:r>
            <a:r>
              <a:rPr lang="en-US" b="1" dirty="0"/>
              <a:t>early June</a:t>
            </a:r>
          </a:p>
          <a:p>
            <a:r>
              <a:rPr lang="en-US" dirty="0"/>
              <a:t>Distribution to coauthors in </a:t>
            </a:r>
            <a:r>
              <a:rPr lang="en-US" b="1" dirty="0"/>
              <a:t>mid-June</a:t>
            </a:r>
          </a:p>
          <a:p>
            <a:r>
              <a:rPr lang="en-US" dirty="0"/>
              <a:t>Meeting with larger </a:t>
            </a:r>
            <a:r>
              <a:rPr lang="en-US" dirty="0" err="1"/>
              <a:t>SimNet</a:t>
            </a:r>
            <a:r>
              <a:rPr lang="en-US" dirty="0"/>
              <a:t> group in </a:t>
            </a:r>
            <a:r>
              <a:rPr lang="en-US" b="1" dirty="0"/>
              <a:t>mid-June</a:t>
            </a:r>
          </a:p>
          <a:p>
            <a:r>
              <a:rPr lang="en-US" dirty="0"/>
              <a:t>Submission in </a:t>
            </a:r>
            <a:r>
              <a:rPr lang="en-US" b="1" dirty="0"/>
              <a:t>July/August</a:t>
            </a:r>
          </a:p>
        </p:txBody>
      </p:sp>
    </p:spTree>
    <p:extLst>
      <p:ext uri="{BB962C8B-B14F-4D97-AF65-F5344CB8AC3E}">
        <p14:creationId xmlns:p14="http://schemas.microsoft.com/office/powerpoint/2010/main" val="2889671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861B3-F037-8841-BA1E-41BC2B7046C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135E3A1B-E3CB-0940-B243-60946E48E7C8}"/>
              </a:ext>
            </a:extLst>
          </p:cNvPr>
          <p:cNvSpPr>
            <a:spLocks noGrp="1"/>
          </p:cNvSpPr>
          <p:nvPr>
            <p:ph idx="1"/>
          </p:nvPr>
        </p:nvSpPr>
        <p:spPr>
          <a:xfrm>
            <a:off x="838201" y="1825625"/>
            <a:ext cx="10195156" cy="4351338"/>
          </a:xfrm>
        </p:spPr>
        <p:txBody>
          <a:bodyPr>
            <a:normAutofit/>
          </a:bodyPr>
          <a:lstStyle/>
          <a:p>
            <a:r>
              <a:rPr lang="en-US" dirty="0"/>
              <a:t>Biodiversity and ecosystem functioning (BEF) is context dependent</a:t>
            </a:r>
          </a:p>
          <a:p>
            <a:r>
              <a:rPr lang="en-US" dirty="0"/>
              <a:t>This context-dependency is mediated by:</a:t>
            </a:r>
          </a:p>
          <a:p>
            <a:pPr lvl="1"/>
            <a:r>
              <a:rPr lang="en-US" dirty="0"/>
              <a:t>The degree to which the most competitive species also produce the most biomass</a:t>
            </a:r>
          </a:p>
          <a:p>
            <a:pPr lvl="1"/>
            <a:r>
              <a:rPr lang="en-US" dirty="0"/>
              <a:t>Tradeoffs between local and regional community assembly</a:t>
            </a:r>
          </a:p>
          <a:p>
            <a:endParaRPr lang="en-US" dirty="0"/>
          </a:p>
          <a:p>
            <a:r>
              <a:rPr lang="en-US" dirty="0"/>
              <a:t>Our question:</a:t>
            </a:r>
          </a:p>
          <a:p>
            <a:pPr marL="457200" lvl="1" indent="0">
              <a:buNone/>
            </a:pPr>
            <a:r>
              <a:rPr lang="en-US" dirty="0"/>
              <a:t>How does biodiversity and ecosystem functioning (in our case biomass) change with local and regional assembly processes?</a:t>
            </a:r>
          </a:p>
          <a:p>
            <a:endParaRPr lang="en-US" dirty="0"/>
          </a:p>
        </p:txBody>
      </p:sp>
    </p:spTree>
    <p:extLst>
      <p:ext uri="{BB962C8B-B14F-4D97-AF65-F5344CB8AC3E}">
        <p14:creationId xmlns:p14="http://schemas.microsoft.com/office/powerpoint/2010/main" val="904823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AECC2-8055-6E49-AFD2-F003A2D6944D}"/>
              </a:ext>
            </a:extLst>
          </p:cNvPr>
          <p:cNvSpPr>
            <a:spLocks noGrp="1"/>
          </p:cNvSpPr>
          <p:nvPr>
            <p:ph type="title"/>
          </p:nvPr>
        </p:nvSpPr>
        <p:spPr/>
        <p:txBody>
          <a:bodyPr/>
          <a:lstStyle/>
          <a:p>
            <a:r>
              <a:rPr lang="en-US" dirty="0"/>
              <a:t>Study case – </a:t>
            </a:r>
            <a:r>
              <a:rPr lang="en-US" dirty="0" err="1"/>
              <a:t>Leibold</a:t>
            </a:r>
            <a:r>
              <a:rPr lang="en-US" dirty="0"/>
              <a:t> et al. 2017</a:t>
            </a:r>
          </a:p>
        </p:txBody>
      </p:sp>
      <p:pic>
        <p:nvPicPr>
          <p:cNvPr id="5" name="Content Placeholder 4">
            <a:extLst>
              <a:ext uri="{FF2B5EF4-FFF2-40B4-BE49-F238E27FC236}">
                <a16:creationId xmlns:a16="http://schemas.microsoft.com/office/drawing/2014/main" id="{B9889989-3B40-A04B-9044-D2EC509B4ED0}"/>
              </a:ext>
            </a:extLst>
          </p:cNvPr>
          <p:cNvPicPr>
            <a:picLocks noGrp="1" noChangeAspect="1"/>
          </p:cNvPicPr>
          <p:nvPr>
            <p:ph idx="1"/>
          </p:nvPr>
        </p:nvPicPr>
        <p:blipFill>
          <a:blip r:embed="rId2"/>
          <a:stretch>
            <a:fillRect/>
          </a:stretch>
        </p:blipFill>
        <p:spPr>
          <a:xfrm>
            <a:off x="2103120" y="1367927"/>
            <a:ext cx="7452360" cy="4993751"/>
          </a:xfrm>
        </p:spPr>
      </p:pic>
    </p:spTree>
    <p:extLst>
      <p:ext uri="{BB962C8B-B14F-4D97-AF65-F5344CB8AC3E}">
        <p14:creationId xmlns:p14="http://schemas.microsoft.com/office/powerpoint/2010/main" val="380611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F681-3BAA-5F43-B7CE-AACCE6576DB8}"/>
              </a:ext>
            </a:extLst>
          </p:cNvPr>
          <p:cNvSpPr>
            <a:spLocks noGrp="1"/>
          </p:cNvSpPr>
          <p:nvPr>
            <p:ph type="title"/>
          </p:nvPr>
        </p:nvSpPr>
        <p:spPr/>
        <p:txBody>
          <a:bodyPr/>
          <a:lstStyle/>
          <a:p>
            <a:r>
              <a:rPr lang="en-US" dirty="0"/>
              <a:t>Simulation experiment</a:t>
            </a:r>
          </a:p>
        </p:txBody>
      </p:sp>
      <p:sp>
        <p:nvSpPr>
          <p:cNvPr id="3" name="Content Placeholder 2">
            <a:extLst>
              <a:ext uri="{FF2B5EF4-FFF2-40B4-BE49-F238E27FC236}">
                <a16:creationId xmlns:a16="http://schemas.microsoft.com/office/drawing/2014/main" id="{17A9014E-35E2-C444-9105-90E459928538}"/>
              </a:ext>
            </a:extLst>
          </p:cNvPr>
          <p:cNvSpPr>
            <a:spLocks noGrp="1"/>
          </p:cNvSpPr>
          <p:nvPr>
            <p:ph idx="1"/>
          </p:nvPr>
        </p:nvSpPr>
        <p:spPr/>
        <p:txBody>
          <a:bodyPr/>
          <a:lstStyle/>
          <a:p>
            <a:r>
              <a:rPr lang="en-US" dirty="0"/>
              <a:t>Modelled after the Jena Experiment</a:t>
            </a:r>
          </a:p>
          <a:p>
            <a:r>
              <a:rPr lang="en-US" dirty="0"/>
              <a:t>Different species richness treatments (monoculture, 2, 4, …, 64)</a:t>
            </a:r>
          </a:p>
          <a:p>
            <a:r>
              <a:rPr lang="en-US" dirty="0"/>
              <a:t>Two stages:</a:t>
            </a:r>
          </a:p>
          <a:p>
            <a:pPr lvl="1"/>
            <a:r>
              <a:rPr lang="en-US" i="1" dirty="0"/>
              <a:t>With</a:t>
            </a:r>
            <a:r>
              <a:rPr lang="en-US" dirty="0"/>
              <a:t> seed dispersal from the metacommunity (”metacommunity stage”)</a:t>
            </a:r>
          </a:p>
          <a:p>
            <a:pPr lvl="1"/>
            <a:r>
              <a:rPr lang="en-US" i="1" dirty="0"/>
              <a:t>Without</a:t>
            </a:r>
            <a:r>
              <a:rPr lang="en-US" dirty="0"/>
              <a:t> seed dispersal (“isolation stage”)</a:t>
            </a:r>
          </a:p>
        </p:txBody>
      </p:sp>
    </p:spTree>
    <p:extLst>
      <p:ext uri="{BB962C8B-B14F-4D97-AF65-F5344CB8AC3E}">
        <p14:creationId xmlns:p14="http://schemas.microsoft.com/office/powerpoint/2010/main" val="3707397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43302-6EA4-B044-89C4-1A93E0ACD14A}"/>
              </a:ext>
            </a:extLst>
          </p:cNvPr>
          <p:cNvSpPr>
            <a:spLocks noGrp="1"/>
          </p:cNvSpPr>
          <p:nvPr>
            <p:ph type="title"/>
          </p:nvPr>
        </p:nvSpPr>
        <p:spPr>
          <a:xfrm>
            <a:off x="838200" y="-119507"/>
            <a:ext cx="10515600" cy="1325563"/>
          </a:xfrm>
        </p:spPr>
        <p:txBody>
          <a:bodyPr/>
          <a:lstStyle/>
          <a:p>
            <a:r>
              <a:rPr lang="en-US" dirty="0"/>
              <a:t>Diversity’s effect on Biomass</a:t>
            </a:r>
          </a:p>
        </p:txBody>
      </p:sp>
      <p:pic>
        <p:nvPicPr>
          <p:cNvPr id="9" name="Content Placeholder 8">
            <a:extLst>
              <a:ext uri="{FF2B5EF4-FFF2-40B4-BE49-F238E27FC236}">
                <a16:creationId xmlns:a16="http://schemas.microsoft.com/office/drawing/2014/main" id="{5224F6E5-8431-CD42-8FFB-54817D7B8C11}"/>
              </a:ext>
            </a:extLst>
          </p:cNvPr>
          <p:cNvPicPr>
            <a:picLocks noGrp="1" noChangeAspect="1"/>
          </p:cNvPicPr>
          <p:nvPr>
            <p:ph idx="1"/>
          </p:nvPr>
        </p:nvPicPr>
        <p:blipFill>
          <a:blip r:embed="rId3"/>
          <a:stretch>
            <a:fillRect/>
          </a:stretch>
        </p:blipFill>
        <p:spPr>
          <a:xfrm>
            <a:off x="2072740" y="929512"/>
            <a:ext cx="8506868" cy="5799821"/>
          </a:xfrm>
        </p:spPr>
      </p:pic>
    </p:spTree>
    <p:extLst>
      <p:ext uri="{BB962C8B-B14F-4D97-AF65-F5344CB8AC3E}">
        <p14:creationId xmlns:p14="http://schemas.microsoft.com/office/powerpoint/2010/main" val="406448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D8318-3BD6-F644-A3DE-7A60A08B2866}"/>
              </a:ext>
            </a:extLst>
          </p:cNvPr>
          <p:cNvSpPr>
            <a:spLocks noGrp="1"/>
          </p:cNvSpPr>
          <p:nvPr>
            <p:ph type="title"/>
          </p:nvPr>
        </p:nvSpPr>
        <p:spPr>
          <a:xfrm>
            <a:off x="554736" y="365125"/>
            <a:ext cx="11113008" cy="1325563"/>
          </a:xfrm>
        </p:spPr>
        <p:txBody>
          <a:bodyPr/>
          <a:lstStyle/>
          <a:p>
            <a:r>
              <a:rPr lang="en-US" dirty="0"/>
              <a:t>Correlations of monoculture to mixture biomass</a:t>
            </a:r>
          </a:p>
        </p:txBody>
      </p:sp>
      <p:pic>
        <p:nvPicPr>
          <p:cNvPr id="5" name="Content Placeholder 4">
            <a:extLst>
              <a:ext uri="{FF2B5EF4-FFF2-40B4-BE49-F238E27FC236}">
                <a16:creationId xmlns:a16="http://schemas.microsoft.com/office/drawing/2014/main" id="{5C4E3AE9-2740-744A-933D-03154302DA49}"/>
              </a:ext>
            </a:extLst>
          </p:cNvPr>
          <p:cNvPicPr>
            <a:picLocks noGrp="1" noChangeAspect="1"/>
          </p:cNvPicPr>
          <p:nvPr>
            <p:ph idx="1"/>
          </p:nvPr>
        </p:nvPicPr>
        <p:blipFill>
          <a:blip r:embed="rId3"/>
          <a:stretch>
            <a:fillRect/>
          </a:stretch>
        </p:blipFill>
        <p:spPr>
          <a:xfrm>
            <a:off x="-264209" y="1865134"/>
            <a:ext cx="12844855" cy="4282901"/>
          </a:xfrm>
        </p:spPr>
      </p:pic>
    </p:spTree>
    <p:extLst>
      <p:ext uri="{BB962C8B-B14F-4D97-AF65-F5344CB8AC3E}">
        <p14:creationId xmlns:p14="http://schemas.microsoft.com/office/powerpoint/2010/main" val="61229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2858F8-E57D-444B-9F34-F0EDD78C351B}"/>
              </a:ext>
            </a:extLst>
          </p:cNvPr>
          <p:cNvSpPr>
            <a:spLocks noGrp="1"/>
          </p:cNvSpPr>
          <p:nvPr>
            <p:ph idx="1"/>
          </p:nvPr>
        </p:nvSpPr>
        <p:spPr>
          <a:xfrm>
            <a:off x="595865" y="333063"/>
            <a:ext cx="11141964" cy="1132398"/>
          </a:xfrm>
        </p:spPr>
        <p:txBody>
          <a:bodyPr>
            <a:normAutofit/>
          </a:bodyPr>
          <a:lstStyle/>
          <a:p>
            <a:pPr marL="0" indent="0">
              <a:buNone/>
            </a:pPr>
            <a:r>
              <a:rPr lang="en-US" sz="2400" dirty="0"/>
              <a:t>The stronger species' monoculture biomasses are correlated to their mixture biomasses (competitive strength), the stronger the selection effect </a:t>
            </a:r>
            <a:r>
              <a:rPr lang="en-US" sz="2400" i="1" dirty="0"/>
              <a:t>across treatments</a:t>
            </a:r>
            <a:r>
              <a:rPr lang="en-US" sz="2400" dirty="0"/>
              <a:t>, and …</a:t>
            </a:r>
          </a:p>
          <a:p>
            <a:endParaRPr lang="en-US" sz="2400" dirty="0"/>
          </a:p>
          <a:p>
            <a:endParaRPr lang="en-US" sz="2400" dirty="0"/>
          </a:p>
          <a:p>
            <a:endParaRPr lang="en-US" sz="2000" dirty="0"/>
          </a:p>
        </p:txBody>
      </p:sp>
      <p:pic>
        <p:nvPicPr>
          <p:cNvPr id="5" name="Picture 4">
            <a:extLst>
              <a:ext uri="{FF2B5EF4-FFF2-40B4-BE49-F238E27FC236}">
                <a16:creationId xmlns:a16="http://schemas.microsoft.com/office/drawing/2014/main" id="{601B52A0-FAD6-4E4D-9294-B2D3B4D5EDFA}"/>
              </a:ext>
            </a:extLst>
          </p:cNvPr>
          <p:cNvPicPr>
            <a:picLocks noChangeAspect="1"/>
          </p:cNvPicPr>
          <p:nvPr/>
        </p:nvPicPr>
        <p:blipFill>
          <a:blip r:embed="rId3"/>
          <a:stretch>
            <a:fillRect/>
          </a:stretch>
        </p:blipFill>
        <p:spPr>
          <a:xfrm>
            <a:off x="545007" y="1320126"/>
            <a:ext cx="11447158" cy="5199853"/>
          </a:xfrm>
          <a:prstGeom prst="rect">
            <a:avLst/>
          </a:prstGeom>
        </p:spPr>
      </p:pic>
    </p:spTree>
    <p:extLst>
      <p:ext uri="{BB962C8B-B14F-4D97-AF65-F5344CB8AC3E}">
        <p14:creationId xmlns:p14="http://schemas.microsoft.com/office/powerpoint/2010/main" val="1033832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34A9A-303E-2040-AE78-CB5B68BC8DFA}"/>
              </a:ext>
            </a:extLst>
          </p:cNvPr>
          <p:cNvSpPr>
            <a:spLocks noGrp="1"/>
          </p:cNvSpPr>
          <p:nvPr>
            <p:ph type="title"/>
          </p:nvPr>
        </p:nvSpPr>
        <p:spPr>
          <a:xfrm>
            <a:off x="1365041" y="528627"/>
            <a:ext cx="7361122" cy="1325563"/>
          </a:xfrm>
        </p:spPr>
        <p:txBody>
          <a:bodyPr>
            <a:noAutofit/>
          </a:bodyPr>
          <a:lstStyle/>
          <a:p>
            <a:r>
              <a:rPr lang="en-US" sz="2400" dirty="0">
                <a:latin typeface="Calibri" panose="020F0502020204030204" pitchFamily="34" charset="0"/>
                <a:cs typeface="Calibri" panose="020F0502020204030204" pitchFamily="34" charset="0"/>
              </a:rPr>
              <a:t>… the more negative the </a:t>
            </a:r>
            <a:r>
              <a:rPr lang="en-US" sz="2400" i="1" dirty="0">
                <a:latin typeface="Calibri" panose="020F0502020204030204" pitchFamily="34" charset="0"/>
                <a:cs typeface="Calibri" panose="020F0502020204030204" pitchFamily="34" charset="0"/>
              </a:rPr>
              <a:t>within-treatment relationships </a:t>
            </a:r>
            <a:r>
              <a:rPr lang="en-US" sz="2400" dirty="0">
                <a:latin typeface="Calibri" panose="020F0502020204030204" pitchFamily="34" charset="0"/>
                <a:cs typeface="Calibri" panose="020F0502020204030204" pitchFamily="34" charset="0"/>
              </a:rPr>
              <a:t>(competitive exclusion of low-biomass species)</a:t>
            </a:r>
          </a:p>
        </p:txBody>
      </p:sp>
      <p:pic>
        <p:nvPicPr>
          <p:cNvPr id="9" name="Content Placeholder 8">
            <a:extLst>
              <a:ext uri="{FF2B5EF4-FFF2-40B4-BE49-F238E27FC236}">
                <a16:creationId xmlns:a16="http://schemas.microsoft.com/office/drawing/2014/main" id="{098B6B31-4DEC-D649-8EBD-57BBB021A2D0}"/>
              </a:ext>
            </a:extLst>
          </p:cNvPr>
          <p:cNvPicPr>
            <a:picLocks noGrp="1" noChangeAspect="1"/>
          </p:cNvPicPr>
          <p:nvPr>
            <p:ph idx="1"/>
          </p:nvPr>
        </p:nvPicPr>
        <p:blipFill>
          <a:blip r:embed="rId3"/>
          <a:stretch>
            <a:fillRect/>
          </a:stretch>
        </p:blipFill>
        <p:spPr>
          <a:xfrm>
            <a:off x="573024" y="1955516"/>
            <a:ext cx="11542762" cy="4198396"/>
          </a:xfrm>
        </p:spPr>
      </p:pic>
    </p:spTree>
    <p:extLst>
      <p:ext uri="{BB962C8B-B14F-4D97-AF65-F5344CB8AC3E}">
        <p14:creationId xmlns:p14="http://schemas.microsoft.com/office/powerpoint/2010/main" val="1019524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9FAFB-348F-8E49-BFD4-0D3CBE6D744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86F4470-9811-1B47-A728-B7A2698A1E41}"/>
              </a:ext>
            </a:extLst>
          </p:cNvPr>
          <p:cNvSpPr>
            <a:spLocks noGrp="1"/>
          </p:cNvSpPr>
          <p:nvPr>
            <p:ph idx="1"/>
          </p:nvPr>
        </p:nvSpPr>
        <p:spPr/>
        <p:txBody>
          <a:bodyPr/>
          <a:lstStyle/>
          <a:p>
            <a:r>
              <a:rPr lang="en-US" dirty="0"/>
              <a:t>Did we correctly interpret your model’s results?</a:t>
            </a:r>
          </a:p>
          <a:p>
            <a:r>
              <a:rPr lang="en-US" dirty="0"/>
              <a:t>Are any steps of our methodology unclear?</a:t>
            </a:r>
          </a:p>
          <a:p>
            <a:r>
              <a:rPr lang="en-US" dirty="0"/>
              <a:t>Do you have any insights or connections to the literatures that we overlooked?</a:t>
            </a:r>
          </a:p>
          <a:p>
            <a:endParaRPr lang="en-US" dirty="0"/>
          </a:p>
        </p:txBody>
      </p:sp>
    </p:spTree>
    <p:extLst>
      <p:ext uri="{BB962C8B-B14F-4D97-AF65-F5344CB8AC3E}">
        <p14:creationId xmlns:p14="http://schemas.microsoft.com/office/powerpoint/2010/main" val="31755703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870</Words>
  <Application>Microsoft Macintosh PowerPoint</Application>
  <PresentationFormat>Widescreen</PresentationFormat>
  <Paragraphs>62</Paragraphs>
  <Slides>10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Results description</vt:lpstr>
      <vt:lpstr>Introduction</vt:lpstr>
      <vt:lpstr>Study case – Leibold et al. 2017</vt:lpstr>
      <vt:lpstr>Simulation experiment</vt:lpstr>
      <vt:lpstr>Diversity’s effect on Biomass</vt:lpstr>
      <vt:lpstr>Correlations of monoculture to mixture biomass</vt:lpstr>
      <vt:lpstr>PowerPoint Presentation</vt:lpstr>
      <vt:lpstr>… the more negative the within-treatment relationships (competitive exclusion of low-biomass species)</vt:lpstr>
      <vt:lpstr>Discussion</vt:lpstr>
      <vt:lpstr>Hopeful timeline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Results description</dc:title>
  <dc:creator>Michael Crawford</dc:creator>
  <cp:lastModifiedBy>Michael Crawford</cp:lastModifiedBy>
  <cp:revision>20</cp:revision>
  <dcterms:created xsi:type="dcterms:W3CDTF">2020-05-14T12:07:56Z</dcterms:created>
  <dcterms:modified xsi:type="dcterms:W3CDTF">2020-05-15T07:04:58Z</dcterms:modified>
</cp:coreProperties>
</file>